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9" d="100"/>
          <a:sy n="119" d="100"/>
        </p:scale>
        <p:origin x="224" y="23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725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365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15308957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1"/>
            <a:ext cx="11321596" cy="59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 bwMode="auto"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{{T_HEADER}}</a:t>
            </a:r>
            <a:br>
              <a:rPr lang="en-US"/>
            </a:br>
            <a:br>
              <a:rPr lang="en-US"/>
            </a:b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23492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{{T_TEXT}}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82094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{{S2_HEADER}}</a:t>
            </a:r>
            <a:br>
              <a:rPr lang="en-US"/>
            </a:b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8338961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5" name="Прямоугольник 24"/>
          <p:cNvSpPr/>
          <p:nvPr userDrawn="1"/>
        </p:nvSpPr>
        <p:spPr bwMode="auto">
          <a:xfrm>
            <a:off x="4476313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0221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10221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{{S2_TEXT_2}}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{{C_HEADER}}</a:t>
            </a:r>
            <a:br>
              <a:rPr lang="en-US"/>
            </a:b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 bwMode="auto"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5" name="Shape 2"/>
            <p:cNvSpPr/>
            <p:nvPr userDrawn="1"/>
          </p:nvSpPr>
          <p:spPr bwMode="auto"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6" name="Shape 3"/>
            <p:cNvSpPr/>
            <p:nvPr userDrawn="1"/>
          </p:nvSpPr>
          <p:spPr bwMode="auto"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7" name="Shape 7"/>
            <p:cNvSpPr/>
            <p:nvPr userDrawn="1"/>
          </p:nvSpPr>
          <p:spPr bwMode="auto"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8" name="Shape 8"/>
            <p:cNvSpPr/>
            <p:nvPr userDrawn="1"/>
          </p:nvSpPr>
          <p:spPr bwMode="auto"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9" name="Shape 12"/>
            <p:cNvSpPr/>
            <p:nvPr userDrawn="1"/>
          </p:nvSpPr>
          <p:spPr bwMode="auto"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40" name="Shape 13"/>
            <p:cNvSpPr/>
            <p:nvPr userDrawn="1"/>
          </p:nvSpPr>
          <p:spPr bwMode="auto"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41" name="TextBox 40"/>
            <p:cNvSpPr txBox="1"/>
            <p:nvPr userDrawn="1"/>
          </p:nvSpPr>
          <p:spPr bwMode="auto">
            <a:xfrm>
              <a:off x="7158747" y="4621292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1</a:t>
              </a:r>
              <a:endParaRPr/>
            </a:p>
          </p:txBody>
        </p:sp>
        <p:sp>
          <p:nvSpPr>
            <p:cNvPr id="42" name="TextBox 41"/>
            <p:cNvSpPr txBox="1"/>
            <p:nvPr userDrawn="1"/>
          </p:nvSpPr>
          <p:spPr bwMode="auto"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2</a:t>
              </a:r>
              <a:endParaRPr/>
            </a:p>
          </p:txBody>
        </p:sp>
        <p:sp>
          <p:nvSpPr>
            <p:cNvPr id="43" name="TextBox 42"/>
            <p:cNvSpPr txBox="1"/>
            <p:nvPr userDrawn="1"/>
          </p:nvSpPr>
          <p:spPr bwMode="auto"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3</a:t>
              </a:r>
              <a:endParaRPr/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{{C_TEXT_2}}</a:t>
            </a:r>
            <a:endParaRPr/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466330" y="318597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{{C_TEXT_1}}</a:t>
            </a:r>
            <a:endParaRPr/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66330" y="4987880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{{C_TEXT_3}}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4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896865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{{I_HEADER}}</a:t>
            </a:r>
            <a:br>
              <a:rPr lang="en-US"/>
            </a:br>
            <a:endParaRPr lang="ru-RU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96865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 bwMode="auto">
          <a:xfrm>
            <a:off x="61366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7492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{{S1_HEADER}}</a:t>
            </a:r>
            <a:br>
              <a:rPr lang="en-US"/>
            </a:br>
            <a:endParaRPr lang="ru-RU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 bwMode="auto">
          <a:xfrm>
            <a:off x="377153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4456398"/>
            <a:ext cx="5977269" cy="1672486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{{S1_TEXT_3}}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5744466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{{BL1_HEADER}}</a:t>
            </a:r>
            <a:br>
              <a:rPr lang="en-US"/>
            </a:br>
            <a:endParaRPr lang="ru-RU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8715262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5744466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ICON_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715262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r>
              <a:rPr lang="en-GB"/>
              <a:t>BL1_TEXT_3</a:t>
            </a:r>
            <a:endParaRPr lang="ru-RU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715262" y="303732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4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6288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sp>
        <p:nvSpPr>
          <p:cNvPr id="5" name="Овал 4"/>
          <p:cNvSpPr/>
          <p:nvPr userDrawn="1"/>
        </p:nvSpPr>
        <p:spPr bwMode="auto">
          <a:xfrm>
            <a:off x="613666" y="3534047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{{BL2_TEXT_1}}</a:t>
            </a:r>
            <a:endParaRPr/>
          </a:p>
        </p:txBody>
      </p:sp>
      <p:sp>
        <p:nvSpPr>
          <p:cNvPr id="9" name="Овал 8"/>
          <p:cNvSpPr/>
          <p:nvPr userDrawn="1"/>
        </p:nvSpPr>
        <p:spPr bwMode="auto">
          <a:xfrm>
            <a:off x="613666" y="4575371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</p:txBody>
      </p:sp>
      <p:sp>
        <p:nvSpPr>
          <p:cNvPr id="13" name="Овал 12"/>
          <p:cNvSpPr/>
          <p:nvPr userDrawn="1"/>
        </p:nvSpPr>
        <p:spPr bwMode="auto">
          <a:xfrm>
            <a:off x="613666" y="5604103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71685" y="5930794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Трапеция 9"/>
          <p:cNvSpPr/>
          <p:nvPr userDrawn="1"/>
        </p:nvSpPr>
        <p:spPr bwMode="auto"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 bwMode="auto"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 bwMode="auto"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{{HL1_TEXT_1}}</a:t>
            </a:r>
            <a:r>
              <a:rPr lang="ru-RU"/>
              <a:t> </a:t>
            </a:r>
            <a:endParaRPr lang="en-US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1281530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{{HL1_TEXT_2}}</a:t>
            </a:r>
            <a:r>
              <a:rPr lang="ru-RU"/>
              <a:t> </a:t>
            </a:r>
            <a:endParaRPr lang="en-US"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 userDrawn="1"/>
        </p:nvCxnSpPr>
        <p:spPr bwMode="auto"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{{HL1_TEXT_3}}</a:t>
            </a:r>
            <a:r>
              <a:rPr lang="ru-RU"/>
              <a:t> </a:t>
            </a:r>
            <a:endParaRPr lang="en-US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3060711" y="275992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{{NL1_TEXT_1}}</a:t>
            </a:r>
            <a:endParaRPr/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7641" y="87338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{{NL1_HEADER}}</a:t>
            </a:r>
            <a:br>
              <a:rPr lang="en-US"/>
            </a:br>
            <a:endParaRPr lang="ru-RU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5747641" y="1829072"/>
            <a:ext cx="656334" cy="653384"/>
            <a:chOff x="5700016" y="1895747"/>
            <a:chExt cx="656334" cy="653384"/>
          </a:xfrm>
        </p:grpSpPr>
        <p:sp>
          <p:nvSpPr>
            <p:cNvPr id="3" name="Овал 2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1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{{NL1_TEXT_2}}</a:t>
            </a:r>
            <a:endParaRPr/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5747641" y="3001237"/>
            <a:ext cx="656334" cy="653384"/>
            <a:chOff x="5700016" y="1895747"/>
            <a:chExt cx="656334" cy="653384"/>
          </a:xfrm>
        </p:grpSpPr>
        <p:sp>
          <p:nvSpPr>
            <p:cNvPr id="31" name="Овал 3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2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{{NL1_TEXT_3}}</a:t>
            </a:r>
            <a:endParaRPr/>
          </a:p>
        </p:txBody>
      </p:sp>
      <p:grpSp>
        <p:nvGrpSpPr>
          <p:cNvPr id="35" name="Группа 34"/>
          <p:cNvGrpSpPr/>
          <p:nvPr userDrawn="1"/>
        </p:nvGrpSpPr>
        <p:grpSpPr bwMode="auto">
          <a:xfrm>
            <a:off x="5747641" y="4127902"/>
            <a:ext cx="656334" cy="653384"/>
            <a:chOff x="5700016" y="1895747"/>
            <a:chExt cx="656334" cy="653384"/>
          </a:xfrm>
        </p:grpSpPr>
        <p:sp>
          <p:nvSpPr>
            <p:cNvPr id="36" name="Овал 35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ln>
                    <a:noFill/>
                  </a:ln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3</a:t>
              </a:r>
              <a:endParaRPr lang="ru-RU" b="1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05660" y="519630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{{NL1_TEXT_4}}</a:t>
            </a:r>
            <a:endParaRPr/>
          </a:p>
        </p:txBody>
      </p:sp>
      <p:grpSp>
        <p:nvGrpSpPr>
          <p:cNvPr id="40" name="Группа 39"/>
          <p:cNvGrpSpPr/>
          <p:nvPr userDrawn="1"/>
        </p:nvGrpSpPr>
        <p:grpSpPr bwMode="auto">
          <a:xfrm>
            <a:off x="5747641" y="5276013"/>
            <a:ext cx="656334" cy="653384"/>
            <a:chOff x="5700016" y="1895747"/>
            <a:chExt cx="656334" cy="653384"/>
          </a:xfrm>
        </p:grpSpPr>
        <p:sp>
          <p:nvSpPr>
            <p:cNvPr id="41" name="Овал 4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4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Shape 2"/>
          <p:cNvSpPr/>
          <p:nvPr userDrawn="1"/>
        </p:nvSpPr>
        <p:spPr bwMode="auto"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4" name="Shape 7"/>
          <p:cNvSpPr/>
          <p:nvPr userDrawn="1"/>
        </p:nvSpPr>
        <p:spPr bwMode="auto"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5" name="Shape 12"/>
          <p:cNvSpPr/>
          <p:nvPr userDrawn="1"/>
        </p:nvSpPr>
        <p:spPr bwMode="auto"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{{HL2_HEADER}}</a:t>
            </a:r>
            <a:br>
              <a:rPr lang="en-US"/>
            </a:b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{{HL2_TEXT_1}}</a:t>
            </a:r>
            <a:endParaRPr/>
          </a:p>
        </p:txBody>
      </p: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{{HL2_TEXT_2}}</a:t>
            </a:r>
            <a:endParaRPr/>
          </a:p>
        </p:txBody>
      </p: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{{HL2_TEXT_3}}</a:t>
            </a:r>
            <a:endParaRPr/>
          </a:p>
        </p:txBody>
      </p: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 bwMode="auto">
          <a:xfrm>
            <a:off x="1479662" y="2563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1" name="Прямоугольник 20"/>
          <p:cNvSpPr/>
          <p:nvPr userDrawn="1"/>
        </p:nvSpPr>
        <p:spPr bwMode="auto"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3524678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{{NL2_HEADER}}</a:t>
            </a:r>
            <a:br>
              <a:rPr lang="en-US"/>
            </a:b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{{NL2_TEXT_1}}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181722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1</a:t>
            </a:r>
            <a:endParaRPr/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2</a:t>
            </a:r>
            <a:endParaRPr/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957853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1651" y="-57149"/>
            <a:ext cx="12188769" cy="6915149"/>
          </a:xfrm>
          <a:prstGeom prst="rect">
            <a:avLst/>
          </a:prstGeom>
        </p:spPr>
      </p:pic>
      <p:pic>
        <p:nvPicPr>
          <p:cNvPr id="298678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9"/>
            <a:ext cx="992549" cy="992549"/>
          </a:xfrm>
          <a:prstGeom prst="rect">
            <a:avLst/>
          </a:prstGeom>
        </p:spPr>
      </p:pic>
      <p:sp>
        <p:nvSpPr>
          <p:cNvPr id="975622506" name=""/>
          <p:cNvSpPr/>
          <p:nvPr/>
        </p:nvSpPr>
        <p:spPr bwMode="auto">
          <a:xfrm flipH="0" flipV="0">
            <a:off x="1651" y="3638549"/>
            <a:ext cx="12188769" cy="3219449"/>
          </a:xfrm>
          <a:prstGeom prst="rect">
            <a:avLst/>
          </a:prstGeom>
          <a:solidFill>
            <a:schemeClr val="bg1"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70855" y="3817910"/>
            <a:ext cx="12188770" cy="1430364"/>
          </a:xfrm>
          <a:prstGeom prst="rect">
            <a:avLst/>
          </a:prstGeom>
          <a:ln w="12700">
            <a:solidFill>
              <a:schemeClr val="bg1">
                <a:alpha val="0"/>
              </a:scheme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r>
              <a:rPr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Анализ рынка недвижимости по заказу клиента с применением Искусственного Интеллекта</a:t>
            </a:r>
            <a:endParaRPr sz="3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0855" y="5068913"/>
            <a:ext cx="8198793" cy="1708389"/>
          </a:xfrm>
        </p:spPr>
        <p:txBody>
          <a:bodyPr/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щ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й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		  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л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д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Научный руководитель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: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Паточенко Евгений Анатольевич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30068737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6443135" y="258303"/>
            <a:ext cx="5764464" cy="6506057"/>
          </a:xfrm>
          <a:prstGeom prst="rect">
            <a:avLst/>
          </a:prstGeom>
        </p:spPr>
      </p:pic>
      <p:sp>
        <p:nvSpPr>
          <p:cNvPr id="1124746179" name="HEADER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679702" y="328875"/>
            <a:ext cx="6894135" cy="168912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ru-RU" sz="4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Перспективы </a:t>
            </a:r>
            <a:endParaRPr sz="48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4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использования</a:t>
            </a:r>
            <a:endParaRPr sz="4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4800"/>
          </a:p>
        </p:txBody>
      </p:sp>
      <p:sp>
        <p:nvSpPr>
          <p:cNvPr id="1658654291" name="TEXT_1"/>
          <p:cNvSpPr>
            <a:spLocks noGrp="1"/>
          </p:cNvSpPr>
          <p:nvPr>
            <p:ph type="body" sz="quarter" idx="11" hasCustomPrompt="1"/>
          </p:nvPr>
        </p:nvSpPr>
        <p:spPr bwMode="auto">
          <a:xfrm flipH="0" flipV="0">
            <a:off x="633896" y="2478004"/>
            <a:ext cx="6220883" cy="3225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1) Формальный запуск бизнеса, крауд</a:t>
            </a: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фандинг, поиск заинтересованных инвесторов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2) Интеграция с участниками</a:t>
            </a:r>
            <a:endParaRPr lang="ru-RU" sz="2800" b="1" i="1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рынка недвижимости</a:t>
            </a:r>
            <a:endParaRPr lang="ru-RU"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ru-RU"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3) Масштабирование</a:t>
            </a:r>
            <a:endParaRPr lang="ru-RU"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200" b="1" i="1" u="none" strike="noStrike" cap="none" spc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endParaRPr sz="22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24141" name=""/>
          <p:cNvSpPr/>
          <p:nvPr/>
        </p:nvSpPr>
        <p:spPr bwMode="auto">
          <a:xfrm flipH="0" flipV="0">
            <a:off x="-15750" y="-2936"/>
            <a:ext cx="12223501" cy="685791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59986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37135" y="-2937"/>
            <a:ext cx="6020785" cy="4179539"/>
          </a:xfrm>
          <a:prstGeom prst="rect">
            <a:avLst/>
          </a:prstGeom>
        </p:spPr>
      </p:pic>
      <p:pic>
        <p:nvPicPr>
          <p:cNvPr id="10073703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18809740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83649" y="2905072"/>
            <a:ext cx="6202715" cy="3960516"/>
          </a:xfrm>
          <a:prstGeom prst="rect">
            <a:avLst/>
          </a:prstGeom>
        </p:spPr>
      </p:pic>
      <p:sp>
        <p:nvSpPr>
          <p:cNvPr id="1560867938" name=""/>
          <p:cNvSpPr/>
          <p:nvPr/>
        </p:nvSpPr>
        <p:spPr bwMode="auto">
          <a:xfrm flipH="0" flipV="0">
            <a:off x="3945299" y="2533649"/>
            <a:ext cx="3714750" cy="2148384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07638793" name="Text Placeholder 5"/>
          <p:cNvSpPr>
            <a:spLocks noGrp="1"/>
          </p:cNvSpPr>
          <p:nvPr/>
        </p:nvSpPr>
        <p:spPr bwMode="auto">
          <a:xfrm flipH="0" flipV="0">
            <a:off x="1908898" y="3426021"/>
            <a:ext cx="5636849" cy="747601"/>
          </a:xfrm>
        </p:spPr>
        <p:txBody>
          <a:bodyPr/>
          <a:lstStyle>
            <a:lvl1pPr marL="0" indent="0" algn="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4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Спасибо за </a:t>
            </a: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внимание</a:t>
            </a:r>
            <a:endParaRPr sz="2800" i="1">
              <a:solidFill>
                <a:schemeClr val="tx1"/>
              </a:solidFill>
              <a:latin typeface="Ink Free"/>
              <a:cs typeface="Ink Fre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1640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099" y="5859"/>
            <a:ext cx="12115799" cy="6815137"/>
          </a:xfrm>
          <a:prstGeom prst="rect">
            <a:avLst/>
          </a:prstGeom>
        </p:spPr>
      </p:pic>
      <p:sp>
        <p:nvSpPr>
          <p:cNvPr id="1594744456" name=""/>
          <p:cNvSpPr/>
          <p:nvPr/>
        </p:nvSpPr>
        <p:spPr bwMode="auto">
          <a:xfrm flipH="0" flipV="0">
            <a:off x="-36149" y="5859"/>
            <a:ext cx="5829300" cy="3518390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2629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353332267" name=""/>
          <p:cNvSpPr/>
          <p:nvPr/>
        </p:nvSpPr>
        <p:spPr bwMode="auto">
          <a:xfrm flipH="0" flipV="0">
            <a:off x="5793149" y="3474056"/>
            <a:ext cx="6360750" cy="334693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5762101" name="Text Placeholder 3"/>
          <p:cNvSpPr>
            <a:spLocks noGrp="1"/>
          </p:cNvSpPr>
          <p:nvPr/>
        </p:nvSpPr>
        <p:spPr bwMode="auto">
          <a:xfrm flipH="0" flipV="0">
            <a:off x="134962" y="260073"/>
            <a:ext cx="5839884" cy="150498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Цель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Использовать преимущество анализа данных с помощью ИИ перед человеческой оценкой.</a:t>
            </a:r>
            <a:endParaRPr lang="ru-RU"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912773" name=""/>
          <p:cNvSpPr txBox="1"/>
          <p:nvPr/>
        </p:nvSpPr>
        <p:spPr bwMode="auto">
          <a:xfrm flipH="0" flipV="0">
            <a:off x="5877982" y="3585425"/>
            <a:ext cx="6090964" cy="2743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Задача</a:t>
            </a:r>
            <a:endParaRPr lang="ru-RU" sz="4800" b="1" i="0" u="none" spc="2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 sz="48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Осуществить более точный поиск по потребностям запроса, удержание и вывод на сделку клиента.</a:t>
            </a:r>
            <a:endParaRPr sz="2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0370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99" y="0"/>
            <a:ext cx="12153899" cy="6877049"/>
          </a:xfrm>
          <a:prstGeom prst="rect">
            <a:avLst/>
          </a:prstGeom>
        </p:spPr>
      </p:pic>
      <p:sp>
        <p:nvSpPr>
          <p:cNvPr id="259123734" name=""/>
          <p:cNvSpPr/>
          <p:nvPr/>
        </p:nvSpPr>
        <p:spPr bwMode="auto">
          <a:xfrm flipH="0" flipV="0">
            <a:off x="-36149" y="19050"/>
            <a:ext cx="6210299" cy="685799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23062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992624350" name="Text Placeholder 3"/>
          <p:cNvSpPr>
            <a:spLocks noGrp="1"/>
          </p:cNvSpPr>
          <p:nvPr/>
        </p:nvSpPr>
        <p:spPr bwMode="auto">
          <a:xfrm flipH="0" flipV="0">
            <a:off x="101718" y="512087"/>
            <a:ext cx="6282266" cy="5469635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Сбор данных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Датасет предоставлен компанией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Циан по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запросу в рамках учебного проекта по курсу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«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e»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ВШЭ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863576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7100" y="20349"/>
            <a:ext cx="12249148" cy="6856699"/>
          </a:xfrm>
          <a:prstGeom prst="rect">
            <a:avLst/>
          </a:prstGeom>
        </p:spPr>
      </p:pic>
      <p:sp>
        <p:nvSpPr>
          <p:cNvPr id="1032051080" name=""/>
          <p:cNvSpPr/>
          <p:nvPr/>
        </p:nvSpPr>
        <p:spPr bwMode="auto">
          <a:xfrm flipH="0" flipV="0">
            <a:off x="1959303" y="807847"/>
            <a:ext cx="8667749" cy="5924549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621677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68370" y="1183045"/>
            <a:ext cx="8249615" cy="5541760"/>
          </a:xfrm>
          <a:prstGeom prst="rect">
            <a:avLst/>
          </a:prstGeom>
        </p:spPr>
      </p:pic>
      <p:sp>
        <p:nvSpPr>
          <p:cNvPr id="1431563821" name=""/>
          <p:cNvSpPr/>
          <p:nvPr/>
        </p:nvSpPr>
        <p:spPr bwMode="auto">
          <a:xfrm flipH="0" flipV="0">
            <a:off x="-17099" y="20349"/>
            <a:ext cx="12145348" cy="1271176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1015324354" name=""/>
          <p:cNvSpPr txBox="1"/>
          <p:nvPr/>
        </p:nvSpPr>
        <p:spPr bwMode="auto">
          <a:xfrm flipH="0" flipV="0">
            <a:off x="27596" y="189190"/>
            <a:ext cx="11770916" cy="640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600" b="1" i="0" u="none" spc="2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Оценка датасета</a:t>
            </a: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709397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3017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6125" y="19050"/>
            <a:ext cx="12210075" cy="6870202"/>
          </a:xfrm>
          <a:prstGeom prst="rect">
            <a:avLst/>
          </a:prstGeom>
        </p:spPr>
      </p:pic>
      <p:sp>
        <p:nvSpPr>
          <p:cNvPr id="199903761" name=""/>
          <p:cNvSpPr/>
          <p:nvPr/>
        </p:nvSpPr>
        <p:spPr bwMode="auto">
          <a:xfrm flipH="0" flipV="0">
            <a:off x="5945548" y="-22472"/>
            <a:ext cx="6248399" cy="695324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8572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735937850" name="Text Placeholder 3"/>
          <p:cNvSpPr>
            <a:spLocks noGrp="1"/>
          </p:cNvSpPr>
          <p:nvPr/>
        </p:nvSpPr>
        <p:spPr bwMode="auto">
          <a:xfrm flipH="0" flipV="0">
            <a:off x="5945548" y="19049"/>
            <a:ext cx="4876800" cy="80010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Обработка данных</a:t>
            </a:r>
            <a:endParaRPr sz="48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ы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х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ш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у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ю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299313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26550" y="4031753"/>
            <a:ext cx="57150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71181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7599" y="27030"/>
            <a:ext cx="12136799" cy="6857997"/>
          </a:xfrm>
          <a:prstGeom prst="rect">
            <a:avLst/>
          </a:prstGeom>
        </p:spPr>
      </p:pic>
      <p:sp>
        <p:nvSpPr>
          <p:cNvPr id="2005561684" name=""/>
          <p:cNvSpPr/>
          <p:nvPr/>
        </p:nvSpPr>
        <p:spPr bwMode="auto">
          <a:xfrm flipH="0" flipV="0">
            <a:off x="268351" y="4743449"/>
            <a:ext cx="3334047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411802" name=""/>
          <p:cNvSpPr/>
          <p:nvPr/>
        </p:nvSpPr>
        <p:spPr bwMode="auto">
          <a:xfrm flipH="0" flipV="0">
            <a:off x="8631302" y="2593594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19392805" name=""/>
          <p:cNvSpPr/>
          <p:nvPr/>
        </p:nvSpPr>
        <p:spPr bwMode="auto">
          <a:xfrm flipH="0" flipV="0">
            <a:off x="8631301" y="4743448"/>
            <a:ext cx="3334045" cy="191500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375868" name=""/>
          <p:cNvSpPr/>
          <p:nvPr/>
        </p:nvSpPr>
        <p:spPr bwMode="auto">
          <a:xfrm flipH="0" flipV="0">
            <a:off x="325500" y="2628899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764184" name=""/>
          <p:cNvSpPr/>
          <p:nvPr/>
        </p:nvSpPr>
        <p:spPr bwMode="auto">
          <a:xfrm flipH="0" flipV="0">
            <a:off x="19049" y="-57149"/>
            <a:ext cx="12145349" cy="2047524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244903440" name=""/>
          <p:cNvSpPr txBox="1"/>
          <p:nvPr/>
        </p:nvSpPr>
        <p:spPr bwMode="auto">
          <a:xfrm flipH="0" flipV="0">
            <a:off x="27598" y="189192"/>
            <a:ext cx="1175831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Преимущества использования </a:t>
            </a:r>
            <a:endParaRPr sz="4800" b="1" i="0" u="none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полиномиальной регрессии</a:t>
            </a: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46586504" name=""/>
          <p:cNvSpPr/>
          <p:nvPr/>
        </p:nvSpPr>
        <p:spPr bwMode="auto">
          <a:xfrm flipH="0" flipV="0">
            <a:off x="608200" y="3169918"/>
            <a:ext cx="2768643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Моделирование нелинейности</a:t>
            </a:r>
            <a:endParaRPr sz="3600"/>
          </a:p>
        </p:txBody>
      </p:sp>
      <p:sp>
        <p:nvSpPr>
          <p:cNvPr id="1597994767" name=""/>
          <p:cNvSpPr/>
          <p:nvPr/>
        </p:nvSpPr>
        <p:spPr bwMode="auto">
          <a:xfrm flipH="0" flipV="0">
            <a:off x="8828088" y="3036387"/>
            <a:ext cx="3044889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Повышение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точности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</a:t>
            </a:r>
            <a:endParaRPr sz="3600"/>
          </a:p>
        </p:txBody>
      </p:sp>
      <p:sp>
        <p:nvSpPr>
          <p:cNvPr id="1708756185" name=""/>
          <p:cNvSpPr/>
          <p:nvPr/>
        </p:nvSpPr>
        <p:spPr bwMode="auto">
          <a:xfrm flipH="0" flipV="0">
            <a:off x="624596" y="5433893"/>
            <a:ext cx="2827200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Гибкость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99906078" name=""/>
          <p:cNvSpPr/>
          <p:nvPr/>
        </p:nvSpPr>
        <p:spPr bwMode="auto">
          <a:xfrm flipH="0" flipV="0">
            <a:off x="8706569" y="5220353"/>
            <a:ext cx="3185668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Интерпретируемть</a:t>
            </a:r>
            <a:endParaRPr sz="2200"/>
          </a:p>
        </p:txBody>
      </p:sp>
      <p:pic>
        <p:nvPicPr>
          <p:cNvPr id="468756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6269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9" y="-2386"/>
            <a:ext cx="12153899" cy="6841337"/>
          </a:xfrm>
          <a:prstGeom prst="rect">
            <a:avLst/>
          </a:prstGeom>
        </p:spPr>
      </p:pic>
      <p:sp>
        <p:nvSpPr>
          <p:cNvPr id="1819474636" name=""/>
          <p:cNvSpPr/>
          <p:nvPr/>
        </p:nvSpPr>
        <p:spPr bwMode="auto">
          <a:xfrm flipH="0" flipV="0">
            <a:off x="20998" y="12498"/>
            <a:ext cx="12230100" cy="6811568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01370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215850707" name=""/>
          <p:cNvSpPr txBox="1"/>
          <p:nvPr/>
        </p:nvSpPr>
        <p:spPr bwMode="auto">
          <a:xfrm flipH="0" flipV="0">
            <a:off x="88605" y="92230"/>
            <a:ext cx="11800075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Комплексный анализ,</a:t>
            </a:r>
            <a:endParaRPr sz="4800" b="1" i="0" u="none" spc="3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 spc="3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прогнозирование и вывод результатов </a:t>
            </a:r>
            <a:endParaRPr sz="48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82844704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58769" y="1596373"/>
            <a:ext cx="9542796" cy="5164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08067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8" y="-2385"/>
            <a:ext cx="12153899" cy="6841336"/>
          </a:xfrm>
          <a:prstGeom prst="rect">
            <a:avLst/>
          </a:prstGeom>
        </p:spPr>
      </p:pic>
      <p:sp>
        <p:nvSpPr>
          <p:cNvPr id="39779817" name=""/>
          <p:cNvSpPr/>
          <p:nvPr/>
        </p:nvSpPr>
        <p:spPr bwMode="auto">
          <a:xfrm flipH="0" flipV="0">
            <a:off x="20998" y="27379"/>
            <a:ext cx="12230100" cy="6811567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076798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7"/>
            <a:ext cx="992547" cy="992547"/>
          </a:xfrm>
          <a:prstGeom prst="rect">
            <a:avLst/>
          </a:prstGeom>
        </p:spPr>
      </p:pic>
      <p:pic>
        <p:nvPicPr>
          <p:cNvPr id="14134861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7233" y="1647070"/>
            <a:ext cx="10144125" cy="4981574"/>
          </a:xfrm>
          <a:prstGeom prst="rect">
            <a:avLst/>
          </a:prstGeom>
        </p:spPr>
      </p:pic>
      <p:sp>
        <p:nvSpPr>
          <p:cNvPr id="393701178" name=""/>
          <p:cNvSpPr txBox="1"/>
          <p:nvPr/>
        </p:nvSpPr>
        <p:spPr bwMode="auto">
          <a:xfrm flipH="0" flipV="0">
            <a:off x="88605" y="92230"/>
            <a:ext cx="11800434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2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Комплексный анализ,</a:t>
            </a:r>
            <a:endParaRPr sz="4800" b="1" i="0" u="none" spc="1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 spc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прогнозирование и вывод результатов </a:t>
            </a:r>
            <a:endParaRPr sz="4800" b="1" i="0" u="none" spc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029451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6443135" y="70389"/>
            <a:ext cx="5731140" cy="6717219"/>
          </a:xfrm>
          <a:prstGeom prst="rect">
            <a:avLst/>
          </a:prstGeom>
        </p:spPr>
      </p:pic>
      <p:sp>
        <p:nvSpPr>
          <p:cNvPr id="51385364" name="HEADER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771725" y="191547"/>
            <a:ext cx="3810618" cy="168912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ru-RU" sz="4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Выводы </a:t>
            </a:r>
            <a:endParaRPr sz="48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4800"/>
          </a:p>
        </p:txBody>
      </p:sp>
      <p:sp>
        <p:nvSpPr>
          <p:cNvPr id="759200430" name="TEXT_1"/>
          <p:cNvSpPr>
            <a:spLocks noGrp="1"/>
          </p:cNvSpPr>
          <p:nvPr>
            <p:ph type="body" sz="quarter" idx="11" hasCustomPrompt="1"/>
          </p:nvPr>
        </p:nvSpPr>
        <p:spPr bwMode="auto">
          <a:xfrm flipH="0" flipV="0">
            <a:off x="497275" y="1036111"/>
            <a:ext cx="6123444" cy="322579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marL="327936" indent="-327936">
              <a:buFont typeface="Arial"/>
              <a:buAutoNum type="arabicParenR"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Датасет содержит информацию о рынке новостроек с детализацией по объектам недвижимости. </a:t>
            </a:r>
            <a:endParaRPr lang="ru-RU" sz="2800" b="1" i="1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27935" indent="-327935">
              <a:buFont typeface="Arial"/>
              <a:buAutoNum type="arabicParenR"/>
              <a:defRPr/>
            </a:pPr>
            <a:endParaRPr lang="ru-RU" sz="2800" b="1" i="1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 marL="327935" indent="-327935">
              <a:buFont typeface="Arial"/>
              <a:buAutoNum type="arabicParenR"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Достигнут более точный анализ  при использовании полиномиальной модели обработки данных до 30% </a:t>
            </a:r>
            <a:endParaRPr lang="ru-RU" sz="2800" b="1" i="1" u="none" strike="noStrike" cap="none" spc="0">
              <a:solidFill>
                <a:schemeClr val="bg1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3) Время использования модели 24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7, 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   гибкие настройки под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конкретный запрос 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клиента.</a:t>
            </a: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  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sz="2800" b="1" i="1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   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200" b="1" i="1" u="none" strike="noStrike" cap="none" spc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endParaRPr sz="22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Р7-Офис/2024.4.2.721</Application>
  <DocSecurity>0</DocSecurity>
  <PresentationFormat>Широкоэкранный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Госпожа Староста</dc:creator>
  <cp:keywords/>
  <dc:description/>
  <dc:identifier/>
  <dc:language/>
  <cp:lastModifiedBy>Lenovo</cp:lastModifiedBy>
  <cp:revision>44</cp:revision>
  <dcterms:created xsi:type="dcterms:W3CDTF">2025-04-10T12:39:56Z</dcterms:created>
  <dcterms:modified xsi:type="dcterms:W3CDTF">2025-08-22T09:43:24Z</dcterms:modified>
  <cp:category/>
  <cp:contentStatus/>
  <cp:version/>
</cp:coreProperties>
</file>